
<file path=[Content_Types].xml><?xml version="1.0" encoding="utf-8"?>
<Types xmlns="http://schemas.openxmlformats.org/package/2006/content-types">
  <Default Extension="png" ContentType="image/png"/>
  <Default Extension="webp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0" r:id="rId1"/>
  </p:sldMasterIdLst>
  <p:notesMasterIdLst>
    <p:notesMasterId r:id="rId30"/>
  </p:notesMasterIdLst>
  <p:sldIdLst>
    <p:sldId id="256" r:id="rId2"/>
    <p:sldId id="257" r:id="rId3"/>
    <p:sldId id="258" r:id="rId4"/>
    <p:sldId id="263" r:id="rId5"/>
    <p:sldId id="259" r:id="rId6"/>
    <p:sldId id="262" r:id="rId7"/>
    <p:sldId id="266" r:id="rId8"/>
    <p:sldId id="272" r:id="rId9"/>
    <p:sldId id="286" r:id="rId10"/>
    <p:sldId id="268" r:id="rId11"/>
    <p:sldId id="269" r:id="rId12"/>
    <p:sldId id="274" r:id="rId13"/>
    <p:sldId id="276" r:id="rId14"/>
    <p:sldId id="277" r:id="rId15"/>
    <p:sldId id="278" r:id="rId16"/>
    <p:sldId id="265" r:id="rId17"/>
    <p:sldId id="270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67" r:id="rId26"/>
    <p:sldId id="271" r:id="rId27"/>
    <p:sldId id="26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6A6A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7316" autoAdjust="0"/>
  </p:normalViewPr>
  <p:slideViewPr>
    <p:cSldViewPr snapToGrid="0">
      <p:cViewPr varScale="1">
        <p:scale>
          <a:sx n="143" d="100"/>
          <a:sy n="143" d="100"/>
        </p:scale>
        <p:origin x="82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66EB1-9D4B-49C9-ADDB-806B8C447554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CA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D0A3E-1A35-4298-A83F-F7578CE364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6484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Non-blocking</a:t>
            </a:r>
            <a:r>
              <a:rPr lang="en-CA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switch is a switch that can support all ports at full forwarding capacity </a:t>
            </a: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concurrently</a:t>
            </a:r>
            <a:endParaRPr lang="en-CA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79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Common scenarios </a:t>
            </a:r>
            <a:r>
              <a:rPr lang="en-CA" dirty="0" smtClean="0">
                <a:sym typeface="Wingdings" panose="05000000000000000000" pitchFamily="2" charset="2"/>
              </a:rPr>
              <a:t> 50-100</a:t>
            </a:r>
            <a:r>
              <a:rPr lang="en-CA" baseline="0" dirty="0" smtClean="0">
                <a:sym typeface="Wingdings" panose="05000000000000000000" pitchFamily="2" charset="2"/>
              </a:rPr>
              <a:t> </a:t>
            </a:r>
            <a:r>
              <a:rPr lang="en-CA" baseline="0" dirty="0" err="1" smtClean="0">
                <a:sym typeface="Wingdings" panose="05000000000000000000" pitchFamily="2" charset="2"/>
              </a:rPr>
              <a:t>ms</a:t>
            </a:r>
            <a:endParaRPr lang="en-CA" baseline="0" dirty="0" smtClean="0">
              <a:sym typeface="Wingdings" panose="05000000000000000000" pitchFamily="2" charset="2"/>
            </a:endParaRPr>
          </a:p>
          <a:p>
            <a:r>
              <a:rPr lang="en-CA" baseline="0" dirty="0" smtClean="0">
                <a:sym typeface="Wingdings" panose="05000000000000000000" pitchFamily="2" charset="2"/>
              </a:rPr>
              <a:t>250,000 machine  matrix memory 20MB  CPU L2 cache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98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604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3942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When a packet with multiple candidate paths arrives, it is forwarded on the one that corresponds to a hash of selected fields of that packet’s</a:t>
            </a:r>
          </a:p>
          <a:p>
            <a:r>
              <a:rPr lang="en-CA" dirty="0" smtClean="0"/>
              <a:t>headers modulo the number of paths , splitting load to each subnet across multiple paths. This way, a flow’s</a:t>
            </a:r>
          </a:p>
          <a:p>
            <a:r>
              <a:rPr lang="en-CA" dirty="0" smtClean="0"/>
              <a:t>packets all take the same path, and their arrival order is maintained</a:t>
            </a:r>
          </a:p>
          <a:p>
            <a:endParaRPr lang="en-CA" dirty="0" smtClean="0"/>
          </a:p>
          <a:p>
            <a:r>
              <a:rPr lang="en-CA" dirty="0" smtClean="0"/>
              <a:t>Bouncing individual packets from a source switch in the mesh off of randomly chosen intermediate “core” switches, which</a:t>
            </a:r>
          </a:p>
          <a:p>
            <a:r>
              <a:rPr lang="en-CA" dirty="0" smtClean="0"/>
              <a:t>finally forward those packets to their destination switch. Recent realizations of VLB perform randomized</a:t>
            </a:r>
          </a:p>
          <a:p>
            <a:r>
              <a:rPr lang="en-CA" dirty="0" smtClean="0"/>
              <a:t>forwarding on a per-flow rather than on a per-packet basis to preserve packet ordering. Note that per-flow VLB</a:t>
            </a:r>
          </a:p>
          <a:p>
            <a:r>
              <a:rPr lang="en-CA" dirty="0" smtClean="0"/>
              <a:t>becomes effectively equivalent to ECMP.</a:t>
            </a:r>
          </a:p>
          <a:p>
            <a:endParaRPr lang="en-CA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846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 intuition here is that if there are many simultaneous flows from each host, their</a:t>
            </a:r>
          </a:p>
          <a:p>
            <a:r>
              <a:rPr lang="en-CA" dirty="0" smtClean="0"/>
              <a:t>individual rates will be small and collisions will not be significantly costly: each link has 1,000 slots to fill and</a:t>
            </a:r>
          </a:p>
          <a:p>
            <a:r>
              <a:rPr lang="en-CA" dirty="0" smtClean="0"/>
              <a:t>performance will only degrade if substantially more than 1,000 flows hash to the same link</a:t>
            </a:r>
            <a:endParaRPr lang="en-CA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2784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Measure:</a:t>
            </a:r>
          </a:p>
          <a:p>
            <a:r>
              <a:rPr lang="en-CA" dirty="0" smtClean="0"/>
              <a:t>Which</a:t>
            </a:r>
            <a:r>
              <a:rPr lang="en-CA" baseline="0" dirty="0" smtClean="0"/>
              <a:t> fit near perfectly</a:t>
            </a:r>
          </a:p>
          <a:p>
            <a:endParaRPr lang="en-CA" baseline="0" dirty="0" smtClean="0"/>
          </a:p>
          <a:p>
            <a:r>
              <a:rPr lang="en-CA" baseline="0" dirty="0" smtClean="0"/>
              <a:t>Demand:</a:t>
            </a:r>
          </a:p>
          <a:p>
            <a:r>
              <a:rPr lang="en-CA" baseline="0" dirty="0" smtClean="0"/>
              <a:t>1Gig link </a:t>
            </a:r>
            <a:r>
              <a:rPr lang="en-CA" baseline="0" dirty="0" smtClean="0">
                <a:sym typeface="Wingdings" panose="05000000000000000000" pitchFamily="2" charset="2"/>
              </a:rPr>
              <a:t> flow need 500Mbps</a:t>
            </a:r>
          </a:p>
          <a:p>
            <a:endParaRPr lang="en-CA" baseline="0" dirty="0" smtClean="0">
              <a:sym typeface="Wingdings" panose="05000000000000000000" pitchFamily="2" charset="2"/>
            </a:endParaRPr>
          </a:p>
          <a:p>
            <a:r>
              <a:rPr lang="en-CA" dirty="0" err="1" smtClean="0"/>
              <a:t>Hedera</a:t>
            </a:r>
            <a:r>
              <a:rPr lang="en-CA" baseline="0" dirty="0" smtClean="0"/>
              <a:t> supports any general multi-rooted tree topology.</a:t>
            </a:r>
            <a:endParaRPr lang="en-CA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555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9359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Algorithms against a hypothetical </a:t>
            </a:r>
            <a:r>
              <a:rPr lang="en-CA" dirty="0" err="1" smtClean="0"/>
              <a:t>nonblocking</a:t>
            </a:r>
            <a:r>
              <a:rPr lang="en-CA" baseline="0" dirty="0" smtClean="0"/>
              <a:t> </a:t>
            </a:r>
            <a:r>
              <a:rPr lang="en-CA" dirty="0" smtClean="0"/>
              <a:t>switch</a:t>
            </a:r>
          </a:p>
          <a:p>
            <a:endParaRPr lang="en-CA" dirty="0" smtClean="0"/>
          </a:p>
          <a:p>
            <a:r>
              <a:rPr lang="en-CA" dirty="0" smtClean="0"/>
              <a:t>Naturally, the performance of these schemes improves as the level of communication locality</a:t>
            </a:r>
          </a:p>
          <a:p>
            <a:r>
              <a:rPr lang="en-CA" dirty="0" smtClean="0"/>
              <a:t>increases, as demonstrated by the staggered probability figures.</a:t>
            </a:r>
            <a:endParaRPr lang="en-CA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5260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 performance of ECMP worsens as the probability of local communication decreases.</a:t>
            </a:r>
          </a:p>
          <a:p>
            <a:r>
              <a:rPr lang="en-CA" dirty="0" smtClean="0"/>
              <a:t>This is because even for a completely fair and perfectly uniform hash function, collisions in path assignments</a:t>
            </a:r>
          </a:p>
          <a:p>
            <a:r>
              <a:rPr lang="en-CA" dirty="0" smtClean="0"/>
              <a:t>do happen, either within the same switch or with flows at a downstream switch, wasting a portion of the available</a:t>
            </a:r>
          </a:p>
          <a:p>
            <a:r>
              <a:rPr lang="en-CA" dirty="0" smtClean="0"/>
              <a:t>Bandwidth.</a:t>
            </a:r>
            <a:endParaRPr lang="en-CA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09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461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D0A3E-1A35-4298-A83F-F7578CE364FD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164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04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367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275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52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2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441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2322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146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621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482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357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A4DBEF3-A009-4956-B6A8-3542CCFE3E7D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E1DA8B0-0CFC-4F76-B3C7-F93A3E3E48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437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QHWuHHmITi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Hedera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sz="4400" dirty="0" smtClean="0">
                <a:solidFill>
                  <a:schemeClr val="accent1">
                    <a:lumMod val="50000"/>
                  </a:schemeClr>
                </a:solidFill>
              </a:rPr>
              <a:t>Dynamic </a:t>
            </a: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Flow Scheduling for Data Center Networks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09980" y="3869635"/>
            <a:ext cx="9966960" cy="1046750"/>
          </a:xfrm>
        </p:spPr>
        <p:txBody>
          <a:bodyPr>
            <a:normAutofit/>
          </a:bodyPr>
          <a:lstStyle/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Authors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CA" dirty="0" smtClean="0"/>
              <a:t>Mohammad Al-Fares, </a:t>
            </a:r>
            <a:r>
              <a:rPr lang="en-CA" dirty="0" err="1" smtClean="0"/>
              <a:t>Sivasankar</a:t>
            </a:r>
            <a:r>
              <a:rPr lang="en-CA" dirty="0" smtClean="0"/>
              <a:t> </a:t>
            </a:r>
            <a:r>
              <a:rPr lang="en-CA" dirty="0" err="1" smtClean="0"/>
              <a:t>Radhakrishnan</a:t>
            </a:r>
            <a:r>
              <a:rPr lang="en-CA" dirty="0" smtClean="0"/>
              <a:t>, </a:t>
            </a:r>
          </a:p>
          <a:p>
            <a:r>
              <a:rPr lang="en-CA" dirty="0" err="1" smtClean="0"/>
              <a:t>Barath</a:t>
            </a:r>
            <a:r>
              <a:rPr lang="en-CA" dirty="0" smtClean="0"/>
              <a:t> </a:t>
            </a:r>
            <a:r>
              <a:rPr lang="en-CA" dirty="0" err="1" smtClean="0"/>
              <a:t>Raghavan</a:t>
            </a:r>
            <a:r>
              <a:rPr lang="en-CA" dirty="0" smtClean="0"/>
              <a:t>, Nelson Huang,  Amin </a:t>
            </a:r>
            <a:r>
              <a:rPr lang="en-CA" dirty="0" err="1" smtClean="0"/>
              <a:t>Vahdat</a:t>
            </a:r>
            <a:r>
              <a:rPr lang="en-CA" dirty="0" smtClean="0"/>
              <a:t>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[2010]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Alt Başlık 2"/>
          <p:cNvSpPr txBox="1">
            <a:spLocks/>
          </p:cNvSpPr>
          <p:nvPr/>
        </p:nvSpPr>
        <p:spPr>
          <a:xfrm>
            <a:off x="4017988" y="5320145"/>
            <a:ext cx="4150943" cy="1086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Presenter</a:t>
            </a:r>
          </a:p>
          <a:p>
            <a:r>
              <a:rPr lang="en-CA" dirty="0" smtClean="0"/>
              <a:t>Baran Kaya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233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49" y="2905125"/>
            <a:ext cx="5857875" cy="3190875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HEDERA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Goal: Spreading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the traffic as evenly as possible among all core switches.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lang="en-CA" dirty="0" err="1" smtClean="0">
                <a:solidFill>
                  <a:schemeClr val="accent1">
                    <a:lumMod val="50000"/>
                  </a:schemeClr>
                </a:solidFill>
              </a:rPr>
              <a:t>Hedera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 packet path is non-deterministic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Chosen on its way up to the core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But deterministic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Going down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There is exactly one path from any</a:t>
            </a:r>
          </a:p>
          <a:p>
            <a:pPr marL="45720" indent="0">
              <a:buNone/>
            </a:pP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core switch to any destination host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There are fixed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IP address in core </a:t>
            </a:r>
            <a:endParaRPr lang="en-CA" dirty="0" smtClean="0">
              <a:solidFill>
                <a:schemeClr val="accent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45720" indent="0">
              <a:buNone/>
            </a:pP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switches to any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destination pods</a:t>
            </a:r>
          </a:p>
        </p:txBody>
      </p:sp>
      <p:sp>
        <p:nvSpPr>
          <p:cNvPr id="5" name="Oval 4"/>
          <p:cNvSpPr/>
          <p:nvPr/>
        </p:nvSpPr>
        <p:spPr>
          <a:xfrm>
            <a:off x="5725887" y="4826000"/>
            <a:ext cx="435428" cy="413657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9441544" y="4826000"/>
            <a:ext cx="435428" cy="41365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5903579" y="3098800"/>
            <a:ext cx="435428" cy="41365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6995887" y="3098800"/>
            <a:ext cx="435428" cy="41365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8026401" y="3091541"/>
            <a:ext cx="435428" cy="41365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9056915" y="3098799"/>
            <a:ext cx="435428" cy="41365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Düz Bağlayıcı 32"/>
          <p:cNvCxnSpPr/>
          <p:nvPr/>
        </p:nvCxnSpPr>
        <p:spPr>
          <a:xfrm>
            <a:off x="8419833" y="3479895"/>
            <a:ext cx="470167" cy="706466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Bağlayıcı 33"/>
          <p:cNvCxnSpPr/>
          <p:nvPr/>
        </p:nvCxnSpPr>
        <p:spPr>
          <a:xfrm>
            <a:off x="8868229" y="4158343"/>
            <a:ext cx="624114" cy="45720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Düz Bağlayıcı 36"/>
          <p:cNvCxnSpPr>
            <a:endCxn id="6" idx="0"/>
          </p:cNvCxnSpPr>
          <p:nvPr/>
        </p:nvCxnSpPr>
        <p:spPr>
          <a:xfrm>
            <a:off x="9492343" y="4615543"/>
            <a:ext cx="166915" cy="210457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0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HEDERA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001" y="2057400"/>
            <a:ext cx="4967514" cy="4038600"/>
          </a:xfrm>
        </p:spPr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New flow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Use hash based forwarding (similar to ECMP)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Use this path until flow grows past a threshold rate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After threshold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CA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Hedera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dynamically calculates alternative path (placement)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Threshold for test &amp; simulation  100Mbps (10% of 1GigE link)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17" y="2057400"/>
            <a:ext cx="4365403" cy="314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0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HEDERA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>
                <a:solidFill>
                  <a:schemeClr val="accent1">
                    <a:lumMod val="50000"/>
                  </a:schemeClr>
                </a:solidFill>
              </a:rPr>
              <a:t>Hedera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 has a central scheduler for fail-overs and scalability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Dynamically changes the edge and aggregation switch forwarding tables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Uses current network-wide communication demand data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Uses one of the scheduling algorithms: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Global First Fit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Simulated Annealing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Both algorithms search new paths to increase bisection bandwidth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Paper compares these 2 algorithms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9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HEDERA ALGORITHMS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Flows: network-limited (bandwidth) or host-limited (RAM/disk)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Demand estimation algorithm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O(|F|)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CA" dirty="0" smtClean="0">
              <a:solidFill>
                <a:schemeClr val="accent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CA" dirty="0">
              <a:solidFill>
                <a:schemeClr val="accent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CA" dirty="0" smtClean="0">
              <a:solidFill>
                <a:schemeClr val="accent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CA" dirty="0">
              <a:solidFill>
                <a:schemeClr val="accent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H0  H1, H0  H2, H0  H3, H1 2 flow H0, …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97" y="3014523"/>
            <a:ext cx="114204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HEDERA ALGORITHMS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Global First Fit 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Searches all possible paths to find 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 path whose link can carry that flow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Higher network load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Hard to find a suitable path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Does not guarantee that all flows will be accommodated</a:t>
            </a:r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" indent="0">
              <a:buNone/>
            </a:pPr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Simulated Annealing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Efficient probabilistic search, requires large search space, uses iterations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They assign a single core switch for each destination rather than for each flow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Searches through a solution space to find a near-optimal solution</a:t>
            </a:r>
          </a:p>
          <a:p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24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HEDERA ALGORITHMS</a:t>
            </a:r>
            <a:endParaRPr lang="en-CA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Global First 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0" dirty="0" smtClean="0">
                <a:solidFill>
                  <a:schemeClr val="accent1">
                    <a:lumMod val="50000"/>
                  </a:schemeClr>
                </a:solidFill>
              </a:rPr>
              <a:t>Re-routes </a:t>
            </a:r>
            <a:r>
              <a:rPr lang="en-CA" b="0" dirty="0" smtClean="0">
                <a:solidFill>
                  <a:schemeClr val="accent1">
                    <a:lumMod val="50000"/>
                  </a:schemeClr>
                </a:solidFill>
              </a:rPr>
              <a:t>immediately upon detection</a:t>
            </a:r>
            <a:endParaRPr lang="en-CA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sz="half" idx="2"/>
          </p:nvPr>
        </p:nvSpPr>
        <p:spPr>
          <a:xfrm>
            <a:off x="5897880" y="3197063"/>
            <a:ext cx="5120640" cy="2907700"/>
          </a:xfrm>
        </p:spPr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Both are simple algorithms.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More complex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More time to calculate  Performance decrease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Simulated Annealing is close to optimal and better than Global First Fit.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It is more complex but better calculation results tolerate that.</a:t>
            </a:r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Metin Yer Tutucusu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Simulated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0" dirty="0" smtClean="0">
                <a:solidFill>
                  <a:schemeClr val="accent1">
                    <a:lumMod val="50000"/>
                  </a:schemeClr>
                </a:solidFill>
              </a:rPr>
              <a:t>Waits until next tick and uses previously computed flow to optimize</a:t>
            </a:r>
            <a:endParaRPr lang="en-CA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77" y="3197063"/>
            <a:ext cx="5402803" cy="2586350"/>
          </a:xfrm>
          <a:prstGeom prst="rect">
            <a:avLst/>
          </a:prstGeom>
        </p:spPr>
      </p:pic>
      <p:cxnSp>
        <p:nvCxnSpPr>
          <p:cNvPr id="9" name="Düz Bağlayıcı 8"/>
          <p:cNvCxnSpPr/>
          <p:nvPr/>
        </p:nvCxnSpPr>
        <p:spPr>
          <a:xfrm flipV="1">
            <a:off x="495077" y="3036876"/>
            <a:ext cx="10998330" cy="667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SIMULATION &amp; IMPLEMENTATION TEST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000" y="2057400"/>
            <a:ext cx="4937759" cy="4038600"/>
          </a:xfrm>
        </p:spPr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Due to privacy and security concerns, DC traffic rates are not available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Synthetic communication pattern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k=4 pods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Pod lower layer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Edge switches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Pod upper layer  Aggregation switch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Edges have (k/2) hosts  2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Pods are interconnected by (k/2)</a:t>
            </a:r>
            <a:r>
              <a:rPr lang="en-CA" baseline="30000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core switches  4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59" y="2437844"/>
            <a:ext cx="51793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6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SIMULATION &amp; TEST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Test scheduler updates every 5 seconds</a:t>
            </a:r>
          </a:p>
          <a:p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Simulator with 8,192 hosts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Each simulation takes 60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seconds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Each host sending 1Gbps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2.5 x 10</a:t>
            </a:r>
            <a:r>
              <a:rPr lang="en-CA" baseline="30000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11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packets for 60 seconds run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Existing per-packet simulator with 1M packet per sec  71 hours to simulate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Network graph with directed edges and accepts communication patterns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Measured the average bisection bandwidth during middle 40 seconds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" name="Düz Bağlayıcı 3"/>
          <p:cNvCxnSpPr/>
          <p:nvPr/>
        </p:nvCxnSpPr>
        <p:spPr>
          <a:xfrm flipV="1">
            <a:off x="580270" y="2716502"/>
            <a:ext cx="10998330" cy="667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14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 &amp; EVALUATION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# of hosts: 16, 1024 and 8192 with corresponding k: 4, 16, 32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Each test lasts 60 seconds and uses TCP flows 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41" y="3203457"/>
            <a:ext cx="5524500" cy="26670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3145816"/>
            <a:ext cx="4698482" cy="27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 &amp; EVALUATION</a:t>
            </a:r>
            <a:endParaRPr lang="en-CA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65" y="1648590"/>
            <a:ext cx="8883989" cy="47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5" y="240281"/>
            <a:ext cx="11728164" cy="6384114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C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000" y="1808777"/>
            <a:ext cx="9872871" cy="4665441"/>
          </a:xfrm>
        </p:spPr>
        <p:txBody>
          <a:bodyPr>
            <a:normAutofit lnSpcReduction="10000"/>
          </a:bodyPr>
          <a:lstStyle/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</a:p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Data Center Networking</a:t>
            </a:r>
          </a:p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Fat Tree network architecture</a:t>
            </a:r>
          </a:p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Static Load Balancers </a:t>
            </a:r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ECMP and VLB</a:t>
            </a:r>
          </a:p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What is </a:t>
            </a:r>
            <a:r>
              <a:rPr lang="en-CA" b="1" dirty="0" err="1" smtClean="0">
                <a:solidFill>
                  <a:schemeClr val="accent1">
                    <a:lumMod val="50000"/>
                  </a:schemeClr>
                </a:solidFill>
              </a:rPr>
              <a:t>Hedera</a:t>
            </a:r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r>
              <a:rPr lang="en-CA" b="1" dirty="0" err="1" smtClean="0">
                <a:solidFill>
                  <a:schemeClr val="accent1">
                    <a:lumMod val="50000"/>
                  </a:schemeClr>
                </a:solidFill>
              </a:rPr>
              <a:t>Hedera</a:t>
            </a:r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 Algorithms</a:t>
            </a:r>
          </a:p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Simulation and Test </a:t>
            </a:r>
          </a:p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Results and Evaluation</a:t>
            </a:r>
          </a:p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SDN</a:t>
            </a:r>
          </a:p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</a:rPr>
              <a:t>Conclusion</a:t>
            </a:r>
            <a:endParaRPr lang="en-CA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51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 &amp; EVALUATION</a:t>
            </a:r>
            <a:endParaRPr lang="en-CA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2114967"/>
            <a:ext cx="11163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1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 &amp; EVALUATION</a:t>
            </a:r>
            <a:endParaRPr lang="en-CA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40" y="1822125"/>
            <a:ext cx="4849040" cy="42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8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 &amp; EVALUATION</a:t>
            </a:r>
            <a:endParaRPr lang="en-CA" dirty="0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>
          <a:xfrm>
            <a:off x="1143000" y="2876689"/>
            <a:ext cx="4523609" cy="2202570"/>
          </a:xfrm>
        </p:spPr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Quality of Simulated Annealing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Few iterations for each decision is sufficient for performance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Even with less iterations outperforms static algorithms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91" y="1952625"/>
            <a:ext cx="56388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5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 &amp; EVALUATION</a:t>
            </a:r>
            <a:endParaRPr lang="en-CA" dirty="0"/>
          </a:p>
        </p:txBody>
      </p:sp>
      <p:sp>
        <p:nvSpPr>
          <p:cNvPr id="6" name="İçerik Yer Tutucusu 5"/>
          <p:cNvSpPr>
            <a:spLocks noGrp="1"/>
          </p:cNvSpPr>
          <p:nvPr>
            <p:ph idx="1"/>
          </p:nvPr>
        </p:nvSpPr>
        <p:spPr>
          <a:xfrm>
            <a:off x="965642" y="5195156"/>
            <a:ext cx="10050230" cy="1292412"/>
          </a:xfrm>
        </p:spPr>
        <p:txBody>
          <a:bodyPr>
            <a:normAutofit lnSpcReduction="10000"/>
          </a:bodyPr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4 parallel threads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Quad-cores, 2.13 GHz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250k flows (10 per host)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200ms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41" y="2090006"/>
            <a:ext cx="4400550" cy="310515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349" y="2456718"/>
            <a:ext cx="5715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9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 &amp; EVALUATION</a:t>
            </a:r>
            <a:endParaRPr lang="en-CA" dirty="0"/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>
          <a:xfrm>
            <a:off x="6534290" y="2302686"/>
            <a:ext cx="4481582" cy="3793313"/>
          </a:xfrm>
        </p:spPr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Control loop: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1. Scheduler gets large flow information from all switches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2. Scheduler estimates flow demands and calculates their routes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3. Scheduler transmits the calculated data to all switches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İçerik Yer Tutucus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02687"/>
            <a:ext cx="4943450" cy="29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SDN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95311" y="2057400"/>
            <a:ext cx="8569997" cy="4038600"/>
          </a:xfrm>
        </p:spPr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://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www.youtube.com/watch?v=QHWuHHmITiw</a:t>
            </a:r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Dynamic ECMP load balancing using segment rou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5038" y="1560022"/>
            <a:ext cx="8770388" cy="49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7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SDN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Software Defined Networks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Dynamic network management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Control plane and data plane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Control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plane  Routing process/calculations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Data plane  Forwards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packages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Programmable control plane 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design, build and manage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networks</a:t>
            </a:r>
            <a:endParaRPr lang="en-CA" dirty="0" smtClean="0">
              <a:solidFill>
                <a:schemeClr val="accent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2011  Decouple control and forwarding planes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2012  First interface for control and data planes</a:t>
            </a:r>
          </a:p>
          <a:p>
            <a:endParaRPr lang="en-CA" dirty="0" smtClean="0">
              <a:solidFill>
                <a:schemeClr val="accent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05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Static load-balancers can cause bisection collisions.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Central scheduler with global knowledge of active flows can outperform static hash-based ECMP load-balancing.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In almost every case Simulated Annealing is better than Global First Fit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28" y="3814958"/>
            <a:ext cx="4825876" cy="27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5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Thank  you</a:t>
            </a:r>
            <a:endParaRPr lang="en-CA" dirty="0"/>
          </a:p>
        </p:txBody>
      </p:sp>
      <p:sp>
        <p:nvSpPr>
          <p:cNvPr id="5" name="Alt Başlık 4"/>
          <p:cNvSpPr>
            <a:spLocks noGrp="1"/>
          </p:cNvSpPr>
          <p:nvPr>
            <p:ph type="subTitle" idx="1"/>
          </p:nvPr>
        </p:nvSpPr>
        <p:spPr>
          <a:xfrm>
            <a:off x="246955" y="3869634"/>
            <a:ext cx="11693641" cy="2397677"/>
          </a:xfrm>
        </p:spPr>
        <p:txBody>
          <a:bodyPr>
            <a:normAutofit fontScale="40000" lnSpcReduction="20000"/>
          </a:bodyPr>
          <a:lstStyle/>
          <a:p>
            <a:r>
              <a:rPr lang="en-CA" sz="4000" b="1" dirty="0">
                <a:solidFill>
                  <a:schemeClr val="accent1">
                    <a:lumMod val="50000"/>
                  </a:schemeClr>
                </a:solidFill>
              </a:rPr>
              <a:t>Al-Fares, Mohammad, et al. "</a:t>
            </a:r>
            <a:r>
              <a:rPr lang="en-CA" sz="4000" b="1" dirty="0" err="1">
                <a:solidFill>
                  <a:schemeClr val="accent1">
                    <a:lumMod val="50000"/>
                  </a:schemeClr>
                </a:solidFill>
              </a:rPr>
              <a:t>Hedera</a:t>
            </a:r>
            <a:r>
              <a:rPr lang="en-CA" sz="4000" b="1" dirty="0">
                <a:solidFill>
                  <a:schemeClr val="accent1">
                    <a:lumMod val="50000"/>
                  </a:schemeClr>
                </a:solidFill>
              </a:rPr>
              <a:t>: dynamic flow scheduling for data center networks." </a:t>
            </a:r>
            <a:r>
              <a:rPr lang="en-CA" sz="4000" b="1" i="1" dirty="0" err="1">
                <a:solidFill>
                  <a:schemeClr val="accent1">
                    <a:lumMod val="50000"/>
                  </a:schemeClr>
                </a:solidFill>
              </a:rPr>
              <a:t>Nsdi</a:t>
            </a:r>
            <a:r>
              <a:rPr lang="en-CA" sz="4000" b="1" dirty="0">
                <a:solidFill>
                  <a:schemeClr val="accent1">
                    <a:lumMod val="50000"/>
                  </a:schemeClr>
                </a:solidFill>
              </a:rPr>
              <a:t>. Vol. 10. No. 2010. 2010.</a:t>
            </a:r>
          </a:p>
          <a:p>
            <a:r>
              <a:rPr lang="en-CA" sz="4000" i="1" dirty="0" smtClean="0">
                <a:solidFill>
                  <a:schemeClr val="accent1">
                    <a:lumMod val="50000"/>
                  </a:schemeClr>
                </a:solidFill>
              </a:rPr>
              <a:t>Images References</a:t>
            </a:r>
            <a:endParaRPr lang="en-CA" sz="4000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sz="4000" b="1" dirty="0">
                <a:solidFill>
                  <a:schemeClr val="accent1">
                    <a:lumMod val="50000"/>
                  </a:schemeClr>
                </a:solidFill>
              </a:rPr>
              <a:t>Outline, </a:t>
            </a:r>
            <a:r>
              <a:rPr lang="en-CA" sz="4000" b="1" dirty="0" err="1">
                <a:solidFill>
                  <a:schemeClr val="accent1">
                    <a:lumMod val="50000"/>
                  </a:schemeClr>
                </a:solidFill>
              </a:rPr>
              <a:t>Hedera</a:t>
            </a:r>
            <a:r>
              <a:rPr lang="en-CA" sz="4000" b="1" dirty="0">
                <a:solidFill>
                  <a:schemeClr val="accent1">
                    <a:lumMod val="50000"/>
                  </a:schemeClr>
                </a:solidFill>
              </a:rPr>
              <a:t>: Photo by </a:t>
            </a:r>
            <a:r>
              <a:rPr lang="en-CA" sz="4000" b="1" dirty="0" err="1">
                <a:solidFill>
                  <a:schemeClr val="accent1">
                    <a:lumMod val="50000"/>
                  </a:schemeClr>
                </a:solidFill>
              </a:rPr>
              <a:t>Nika</a:t>
            </a:r>
            <a:r>
              <a:rPr lang="en-CA" sz="4000" b="1" dirty="0">
                <a:solidFill>
                  <a:schemeClr val="accent1">
                    <a:lumMod val="50000"/>
                  </a:schemeClr>
                </a:solidFill>
              </a:rPr>
              <a:t> Akin on </a:t>
            </a:r>
            <a:r>
              <a:rPr lang="en-CA" sz="4000" b="1" dirty="0" err="1" smtClean="0">
                <a:solidFill>
                  <a:schemeClr val="accent1">
                    <a:lumMod val="50000"/>
                  </a:schemeClr>
                </a:solidFill>
              </a:rPr>
              <a:t>Unsplash</a:t>
            </a:r>
            <a:endParaRPr lang="en-CA" sz="4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sz="4000" b="1" dirty="0">
                <a:solidFill>
                  <a:schemeClr val="accent1">
                    <a:lumMod val="50000"/>
                  </a:schemeClr>
                </a:solidFill>
              </a:rPr>
              <a:t>Data Center Networking: Photo by Taylor Vick on </a:t>
            </a:r>
            <a:r>
              <a:rPr lang="en-CA" sz="4000" b="1" dirty="0" err="1" smtClean="0">
                <a:solidFill>
                  <a:schemeClr val="accent1">
                    <a:lumMod val="50000"/>
                  </a:schemeClr>
                </a:solidFill>
              </a:rPr>
              <a:t>Unsplash</a:t>
            </a:r>
            <a:endParaRPr lang="en-CA" sz="4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sz="4000" b="1" dirty="0" err="1" smtClean="0">
                <a:solidFill>
                  <a:schemeClr val="accent1">
                    <a:lumMod val="50000"/>
                  </a:schemeClr>
                </a:solidFill>
              </a:rPr>
              <a:t>Hedera</a:t>
            </a:r>
            <a:r>
              <a:rPr lang="en-CA" sz="4000" b="1" dirty="0">
                <a:solidFill>
                  <a:schemeClr val="accent1">
                    <a:lumMod val="50000"/>
                  </a:schemeClr>
                </a:solidFill>
              </a:rPr>
              <a:t>, Data Center: Photo by Stephen Dawson on </a:t>
            </a:r>
            <a:r>
              <a:rPr lang="en-CA" sz="4000" b="1" dirty="0" err="1" smtClean="0">
                <a:solidFill>
                  <a:schemeClr val="accent1">
                    <a:lumMod val="50000"/>
                  </a:schemeClr>
                </a:solidFill>
              </a:rPr>
              <a:t>Unsplash</a:t>
            </a:r>
            <a:endParaRPr lang="en-CA" sz="4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sz="4000" b="1" dirty="0">
                <a:solidFill>
                  <a:schemeClr val="accent1">
                    <a:lumMod val="50000"/>
                  </a:schemeClr>
                </a:solidFill>
              </a:rPr>
              <a:t>Conclusion, Server: Photo by Taylor Vick on </a:t>
            </a:r>
            <a:r>
              <a:rPr lang="en-CA" sz="4000" b="1" dirty="0" err="1" smtClean="0">
                <a:solidFill>
                  <a:schemeClr val="accent1">
                    <a:lumMod val="50000"/>
                  </a:schemeClr>
                </a:solidFill>
              </a:rPr>
              <a:t>Unsplash</a:t>
            </a:r>
            <a:endParaRPr lang="en-CA" sz="40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0240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INTRODUCTION</a:t>
            </a:r>
            <a:endParaRPr lang="en-CA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70" y="1763485"/>
            <a:ext cx="4677592" cy="4239510"/>
          </a:xfrm>
          <a:prstGeom prst="rect">
            <a:avLst/>
          </a:prstGeom>
        </p:spPr>
      </p:pic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1143000" y="2057400"/>
            <a:ext cx="5513119" cy="4038600"/>
          </a:xfrm>
        </p:spPr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Datacenters with thousands of machines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High bandwidth connections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Multi-rooted tree networks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Multi-pathing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Static hashing</a:t>
            </a:r>
          </a:p>
          <a:p>
            <a:r>
              <a:rPr lang="en-CA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Hedera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 Dynamic flow scheduling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8192 hosts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96% optimal and 113% better load balancing</a:t>
            </a:r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Non-blocking switch for comparison (support all ports at full forwarding capacity)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57" y="4288971"/>
            <a:ext cx="3885991" cy="2184402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DATACENTER NETWORKING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Why DC network design is difficult?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Unknown workloads (time &amp; space)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Customer applications run on commodity OS, requires high bandwidth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Virtualization: application may not run on the same rack  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Multi-rooted tree network with higher-speed links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There are many paths between all hosts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Minimize flow collision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Higher aggregate bandwidth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Static forwarding  Single path for the whole flow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63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FAT-TREE NETWORKS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000" y="2057400"/>
            <a:ext cx="4396839" cy="1885208"/>
          </a:xfrm>
        </p:spPr>
        <p:txBody>
          <a:bodyPr/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Tree data structure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Every branch has the same thickness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Fat tree  Top branches thicker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 descr="fat tree network ile ilgili görsel sonuc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68" y="1775955"/>
            <a:ext cx="3712613" cy="222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t tree network ile ilgili görsel sonuc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07" y="4286849"/>
            <a:ext cx="4438870" cy="18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936" y="3577318"/>
            <a:ext cx="4176966" cy="25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0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ECMP &amp; VLB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000" y="2057400"/>
            <a:ext cx="4574969" cy="4038600"/>
          </a:xfrm>
        </p:spPr>
        <p:txBody>
          <a:bodyPr>
            <a:normAutofit lnSpcReduction="10000"/>
          </a:bodyPr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Equal Cost Multipath (ECMP)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Hash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based algorithm</a:t>
            </a:r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Header data (source, destination)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Valiant Load Balancing (VLB)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Random “core” switch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Per-flow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Similar to ECMP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Per-packet  Requires packet ordering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Both are static load balancers</a:t>
            </a:r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 descr="https://upload.wikimedia.org/wikipedia/commons/thumb/4/4a/802d1aqECMP_%28cropped%29.gif/333px-802d1aqECMP_%28cropped%2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627" y="609600"/>
            <a:ext cx="4796615" cy="55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7721809" y="6112024"/>
            <a:ext cx="29262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ECMP animation using 802.1aq protocol</a:t>
            </a:r>
            <a:endParaRPr lang="en-CA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3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47" y="1627580"/>
            <a:ext cx="7684226" cy="2575639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ECMP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600696" y="4289961"/>
            <a:ext cx="7322177" cy="1772392"/>
          </a:xfrm>
        </p:spPr>
        <p:txBody>
          <a:bodyPr>
            <a:normAutofit lnSpcReduction="10000"/>
          </a:bodyPr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2 or more large long-lived flows can collide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Bottleneck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A and B collision at </a:t>
            </a:r>
            <a:r>
              <a:rPr lang="en-CA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Agg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0, C and D collision at Core 2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1 </a:t>
            </a:r>
            <a:r>
              <a:rPr lang="en-CA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Gbps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 500 Mbps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A to Core 1, D to Core 3</a:t>
            </a:r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İçerik Yer Tutucusu 2"/>
          <p:cNvSpPr txBox="1">
            <a:spLocks/>
          </p:cNvSpPr>
          <p:nvPr/>
        </p:nvSpPr>
        <p:spPr>
          <a:xfrm>
            <a:off x="947772" y="3661449"/>
            <a:ext cx="10251959" cy="303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CA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                                  1              2                       3              4                        5              6                      7               8</a:t>
            </a:r>
          </a:p>
        </p:txBody>
      </p:sp>
    </p:spTree>
    <p:extLst>
      <p:ext uri="{BB962C8B-B14F-4D97-AF65-F5344CB8AC3E}">
        <p14:creationId xmlns:p14="http://schemas.microsoft.com/office/powerpoint/2010/main" val="85647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ECMP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892800" y="1788752"/>
            <a:ext cx="5373597" cy="4273601"/>
          </a:xfrm>
        </p:spPr>
        <p:txBody>
          <a:bodyPr>
            <a:normAutofit/>
          </a:bodyPr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3 stage fat-tree with ECMP (Flows hashed)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1GigE 48-port switches, 27k hosts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Each host transfers equal amount of data to all remote hosts one at a time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Hash collision  Reduce bisection bandwidth with  Average of 60.8%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Each host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communicates with 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remote hosts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in parallel 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across 1000 simultaneous flows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Hash collision bandwidth 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2.5%</a:t>
            </a:r>
          </a:p>
          <a:p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28478"/>
            <a:ext cx="45815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7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HEDERA</a:t>
            </a:r>
            <a:endParaRPr lang="en-CA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With efficient forwarding protocol, multi-rooted tree topology can deliver high bisection bandwidth.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Move flows from highly utilized links to less utilized links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Which flow?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Measure flows’ bandwidth and transfer the flow that the alternate </a:t>
            </a:r>
            <a:r>
              <a:rPr lang="tr-TR" dirty="0" smtClean="0">
                <a:solidFill>
                  <a:schemeClr val="accent1">
                    <a:lumMod val="50000"/>
                  </a:schemeClr>
                </a:solidFill>
              </a:rPr>
              <a:t>can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carry.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Flow’s bandwidth may not reflect the natural demand.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Detect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large flows at the edge switches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Estimate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natural demand and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compute </a:t>
            </a:r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better path</a:t>
            </a:r>
          </a:p>
          <a:p>
            <a:r>
              <a:rPr lang="en-CA" dirty="0" smtClean="0">
                <a:solidFill>
                  <a:schemeClr val="accent1">
                    <a:lumMod val="50000"/>
                  </a:schemeClr>
                </a:solidFill>
              </a:rPr>
              <a:t>3. Install new paths to edge switches</a:t>
            </a:r>
          </a:p>
          <a:p>
            <a:endParaRPr lang="en-CA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0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el">
  <a:themeElements>
    <a:clrScheme name="Teme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mel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Temel</Template>
  <TotalTime>1105</TotalTime>
  <Words>1466</Words>
  <Application>Microsoft Office PowerPoint</Application>
  <PresentationFormat>Geniş ekran</PresentationFormat>
  <Paragraphs>218</Paragraphs>
  <Slides>28</Slides>
  <Notes>12</Notes>
  <HiddenSlides>1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4" baseType="lpstr">
      <vt:lpstr>Arial</vt:lpstr>
      <vt:lpstr>Calibri</vt:lpstr>
      <vt:lpstr>Corbel</vt:lpstr>
      <vt:lpstr>Courier New</vt:lpstr>
      <vt:lpstr>Wingdings</vt:lpstr>
      <vt:lpstr>Temel</vt:lpstr>
      <vt:lpstr>Hedera Dynamic Flow Scheduling for Data Center Networks</vt:lpstr>
      <vt:lpstr>OUTLINE</vt:lpstr>
      <vt:lpstr>INTRODUCTION</vt:lpstr>
      <vt:lpstr>DATACENTER NETWORKING</vt:lpstr>
      <vt:lpstr>FAT-TREE NETWORKS</vt:lpstr>
      <vt:lpstr>ECMP &amp; VLB</vt:lpstr>
      <vt:lpstr>ECMP</vt:lpstr>
      <vt:lpstr>ECMP</vt:lpstr>
      <vt:lpstr>HEDERA</vt:lpstr>
      <vt:lpstr>HEDERA</vt:lpstr>
      <vt:lpstr>HEDERA</vt:lpstr>
      <vt:lpstr>HEDERA</vt:lpstr>
      <vt:lpstr>HEDERA ALGORITHMS</vt:lpstr>
      <vt:lpstr>HEDERA ALGORITHMS</vt:lpstr>
      <vt:lpstr>HEDERA ALGORITHMS</vt:lpstr>
      <vt:lpstr>SIMULATION &amp; IMPLEMENTATION TEST</vt:lpstr>
      <vt:lpstr>SIMULATION &amp; TEST</vt:lpstr>
      <vt:lpstr>RESULTS &amp; EVALUATION</vt:lpstr>
      <vt:lpstr>RESULTS &amp; EVALUATION</vt:lpstr>
      <vt:lpstr>RESULTS &amp; EVALUATION</vt:lpstr>
      <vt:lpstr>RESULTS &amp; EVALUATION</vt:lpstr>
      <vt:lpstr>RESULTS &amp; EVALUATION</vt:lpstr>
      <vt:lpstr>RESULTS &amp; EVALUATION</vt:lpstr>
      <vt:lpstr>RESULTS &amp; EVALUATION</vt:lpstr>
      <vt:lpstr>SDN</vt:lpstr>
      <vt:lpstr>SDN</vt:lpstr>
      <vt:lpstr>CONCLUSION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Hedera: </dc:title>
  <dc:creator>Baran Kaya</dc:creator>
  <cp:lastModifiedBy>Baran Kaya</cp:lastModifiedBy>
  <cp:revision>154</cp:revision>
  <dcterms:created xsi:type="dcterms:W3CDTF">2019-10-29T17:54:19Z</dcterms:created>
  <dcterms:modified xsi:type="dcterms:W3CDTF">2019-11-19T20:59:55Z</dcterms:modified>
</cp:coreProperties>
</file>